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59" r:id="rId5"/>
    <p:sldId id="378" r:id="rId6"/>
    <p:sldId id="386" r:id="rId7"/>
    <p:sldId id="387" r:id="rId8"/>
    <p:sldId id="388" r:id="rId9"/>
    <p:sldId id="389" r:id="rId10"/>
    <p:sldId id="376" r:id="rId11"/>
    <p:sldId id="377" r:id="rId12"/>
    <p:sldId id="264" r:id="rId13"/>
    <p:sldId id="260" r:id="rId14"/>
    <p:sldId id="391" r:id="rId15"/>
    <p:sldId id="262" r:id="rId16"/>
    <p:sldId id="384" r:id="rId17"/>
    <p:sldId id="390" r:id="rId18"/>
    <p:sldId id="375" r:id="rId19"/>
    <p:sldId id="360" r:id="rId20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0A89-AA80-4483-9A19-BB1FE675C9F5}" type="datetimeFigureOut">
              <a:rPr lang="en-MY" smtClean="0"/>
              <a:t>12/10/2022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2936-4AE4-48E6-AB82-C8FBA50E5FE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00532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0A89-AA80-4483-9A19-BB1FE675C9F5}" type="datetimeFigureOut">
              <a:rPr lang="en-MY" smtClean="0"/>
              <a:t>12/10/2022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2936-4AE4-48E6-AB82-C8FBA50E5FE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47089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0A89-AA80-4483-9A19-BB1FE675C9F5}" type="datetimeFigureOut">
              <a:rPr lang="en-MY" smtClean="0"/>
              <a:t>12/10/2022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2936-4AE4-48E6-AB82-C8FBA50E5FE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12220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073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181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45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8922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6279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51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42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452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0A89-AA80-4483-9A19-BB1FE675C9F5}" type="datetimeFigureOut">
              <a:rPr lang="en-MY" smtClean="0"/>
              <a:t>12/10/2022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2936-4AE4-48E6-AB82-C8FBA50E5FE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965565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4274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941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45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0A89-AA80-4483-9A19-BB1FE675C9F5}" type="datetimeFigureOut">
              <a:rPr lang="en-MY" smtClean="0"/>
              <a:t>12/10/2022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2936-4AE4-48E6-AB82-C8FBA50E5FE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16035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0A89-AA80-4483-9A19-BB1FE675C9F5}" type="datetimeFigureOut">
              <a:rPr lang="en-MY" smtClean="0"/>
              <a:t>12/10/2022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2936-4AE4-48E6-AB82-C8FBA50E5FE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36677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0A89-AA80-4483-9A19-BB1FE675C9F5}" type="datetimeFigureOut">
              <a:rPr lang="en-MY" smtClean="0"/>
              <a:t>12/10/2022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2936-4AE4-48E6-AB82-C8FBA50E5FE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69484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0A89-AA80-4483-9A19-BB1FE675C9F5}" type="datetimeFigureOut">
              <a:rPr lang="en-MY" smtClean="0"/>
              <a:t>12/10/2022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2936-4AE4-48E6-AB82-C8FBA50E5FE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48451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0A89-AA80-4483-9A19-BB1FE675C9F5}" type="datetimeFigureOut">
              <a:rPr lang="en-MY" smtClean="0"/>
              <a:t>12/10/2022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2936-4AE4-48E6-AB82-C8FBA50E5FE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47822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0A89-AA80-4483-9A19-BB1FE675C9F5}" type="datetimeFigureOut">
              <a:rPr lang="en-MY" smtClean="0"/>
              <a:t>12/10/2022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2936-4AE4-48E6-AB82-C8FBA50E5FE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95745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0A89-AA80-4483-9A19-BB1FE675C9F5}" type="datetimeFigureOut">
              <a:rPr lang="en-MY" smtClean="0"/>
              <a:t>12/10/2022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2936-4AE4-48E6-AB82-C8FBA50E5FE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1170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10A89-AA80-4483-9A19-BB1FE675C9F5}" type="datetimeFigureOut">
              <a:rPr lang="en-MY" smtClean="0"/>
              <a:t>12/10/2022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22936-4AE4-48E6-AB82-C8FBA50E5FE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25671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9CDB0-54F6-4C07-AA83-E89BA63FE36A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21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licsit.upm.edu.my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vis.upm.edu.my/sliv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ver-Art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12"/>
            <a:ext cx="9144000" cy="685188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3962400"/>
            <a:ext cx="9144000" cy="2133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67200"/>
            <a:ext cx="8229600" cy="1828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 smtClean="0"/>
              <a:t>2nd </a:t>
            </a:r>
            <a:r>
              <a:rPr lang="en-US" sz="4000" dirty="0"/>
              <a:t>Briefing </a:t>
            </a:r>
            <a:r>
              <a:rPr lang="en-US" sz="4000" dirty="0" smtClean="0"/>
              <a:t>: </a:t>
            </a:r>
            <a:r>
              <a:rPr lang="en-US" sz="4000" dirty="0"/>
              <a:t>Industrial Training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100" dirty="0" smtClean="0"/>
              <a:t>Semester 2 </a:t>
            </a:r>
            <a:r>
              <a:rPr lang="en-US" sz="3100" dirty="0" smtClean="0"/>
              <a:t>2022-2023</a:t>
            </a:r>
            <a:r>
              <a:rPr lang="en-US" dirty="0"/>
              <a:t/>
            </a:r>
            <a:br>
              <a:rPr lang="en-US" dirty="0"/>
            </a:br>
            <a:r>
              <a:rPr lang="en-US" sz="3100" dirty="0" smtClean="0"/>
              <a:t>20 </a:t>
            </a:r>
            <a:r>
              <a:rPr lang="en-US" sz="3100" dirty="0"/>
              <a:t>October </a:t>
            </a:r>
            <a:r>
              <a:rPr lang="en-US" sz="3100" dirty="0" smtClean="0"/>
              <a:t>2022</a:t>
            </a:r>
            <a:r>
              <a:rPr lang="en-US" sz="3100" dirty="0"/>
              <a:t/>
            </a:r>
            <a:br>
              <a:rPr lang="en-US" sz="3100" dirty="0"/>
            </a:b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493325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nner-Art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14396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305800" cy="4953000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/>
              <a:t>Enter the LI System - </a:t>
            </a:r>
            <a:r>
              <a:rPr lang="en-US" b="1" dirty="0"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http://licsit.upm.edu.my/</a:t>
            </a:r>
            <a:endParaRPr lang="en-US" b="1" dirty="0"/>
          </a:p>
          <a:p>
            <a:r>
              <a:rPr lang="en-US" b="1" dirty="0"/>
              <a:t>Update information in basic profile</a:t>
            </a:r>
          </a:p>
          <a:p>
            <a:r>
              <a:rPr lang="en-US" b="1" dirty="0"/>
              <a:t>Fill in </a:t>
            </a:r>
            <a:r>
              <a:rPr lang="en-US" b="1" dirty="0" smtClean="0"/>
              <a:t>resume</a:t>
            </a:r>
          </a:p>
          <a:p>
            <a:r>
              <a:rPr lang="en-US" b="1" dirty="0" smtClean="0"/>
              <a:t>Upload the result semester</a:t>
            </a:r>
            <a:endParaRPr lang="en-US" b="1" dirty="0"/>
          </a:p>
          <a:p>
            <a:r>
              <a:rPr lang="en-US" altLang="en-US" dirty="0"/>
              <a:t>shortlist </a:t>
            </a:r>
            <a:r>
              <a:rPr lang="en-US" altLang="en-US" b="1" dirty="0"/>
              <a:t>THREE </a:t>
            </a:r>
            <a:r>
              <a:rPr lang="en-US" altLang="en-US" dirty="0"/>
              <a:t>potential companies/organizations</a:t>
            </a:r>
          </a:p>
          <a:p>
            <a:r>
              <a:rPr lang="en-US" altLang="en-US" dirty="0"/>
              <a:t>Send the application to the 3 potential companies/organizations.</a:t>
            </a:r>
          </a:p>
          <a:p>
            <a:r>
              <a:rPr lang="en-US" b="1" dirty="0"/>
              <a:t>The system will </a:t>
            </a:r>
            <a:r>
              <a:rPr lang="en-US" b="1" dirty="0" smtClean="0"/>
              <a:t>send the resume,  </a:t>
            </a:r>
            <a:r>
              <a:rPr lang="en-US" b="1" dirty="0"/>
              <a:t>result semester </a:t>
            </a:r>
            <a:r>
              <a:rPr lang="en-US" b="1" dirty="0" smtClean="0"/>
              <a:t>and </a:t>
            </a:r>
            <a:r>
              <a:rPr lang="en-US" b="1" dirty="0"/>
              <a:t>application </a:t>
            </a:r>
            <a:r>
              <a:rPr lang="en-US" b="1" dirty="0" smtClean="0"/>
              <a:t>letter to the chosen company</a:t>
            </a:r>
          </a:p>
          <a:p>
            <a:r>
              <a:rPr lang="en-US" b="1" dirty="0" smtClean="0"/>
              <a:t>For application through company website/portal/job street/</a:t>
            </a:r>
            <a:r>
              <a:rPr lang="en-US" b="1" dirty="0" err="1" smtClean="0"/>
              <a:t>etc</a:t>
            </a:r>
            <a:r>
              <a:rPr lang="en-US" b="1" dirty="0" smtClean="0"/>
              <a:t>, students need to make their own application. 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Follow up the </a:t>
            </a:r>
            <a:r>
              <a:rPr lang="en-US" b="1" dirty="0" smtClean="0"/>
              <a:t>chosen </a:t>
            </a:r>
            <a:r>
              <a:rPr lang="en-US" b="1" dirty="0"/>
              <a:t>company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Student need to update placement in the LI System after accept the offering. Once you accept the offer, the other applications will be </a:t>
            </a:r>
            <a:r>
              <a:rPr lang="en-US" b="1" dirty="0" err="1" smtClean="0"/>
              <a:t>automaticaly</a:t>
            </a:r>
            <a:r>
              <a:rPr lang="en-US" b="1" dirty="0" smtClean="0"/>
              <a:t> </a:t>
            </a:r>
            <a:r>
              <a:rPr lang="en-US" b="1" dirty="0"/>
              <a:t>cancelled. </a:t>
            </a:r>
          </a:p>
          <a:p>
            <a:endParaRPr lang="en-US" b="1" dirty="0"/>
          </a:p>
          <a:p>
            <a:r>
              <a:rPr lang="en-US" b="1" dirty="0"/>
              <a:t>Student need to make a new application if there is any UNSUCCESSFUL applications</a:t>
            </a:r>
          </a:p>
          <a:p>
            <a:endParaRPr lang="en-US" b="1" dirty="0"/>
          </a:p>
          <a:p>
            <a:pPr marL="0" indent="0" algn="just">
              <a:lnSpc>
                <a:spcPct val="90000"/>
              </a:lnSpc>
              <a:buNone/>
            </a:pP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sz="2600" dirty="0">
              <a:hlinkClick r:id="rId4"/>
            </a:endParaRPr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3"/>
          </a:xfrm>
        </p:spPr>
        <p:txBody>
          <a:bodyPr>
            <a:normAutofit fontScale="90000"/>
          </a:bodyPr>
          <a:lstStyle/>
          <a:p>
            <a:r>
              <a:rPr lang="en-US" dirty="0"/>
              <a:t>How to Apply for LI?</a:t>
            </a:r>
          </a:p>
        </p:txBody>
      </p:sp>
    </p:spTree>
    <p:extLst>
      <p:ext uri="{BB962C8B-B14F-4D97-AF65-F5344CB8AC3E}">
        <p14:creationId xmlns:p14="http://schemas.microsoft.com/office/powerpoint/2010/main" val="2980546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nner-Art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14396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3"/>
          </a:xfrm>
        </p:spPr>
        <p:txBody>
          <a:bodyPr>
            <a:normAutofit fontScale="90000"/>
          </a:bodyPr>
          <a:lstStyle/>
          <a:p>
            <a:r>
              <a:rPr lang="en-US" dirty="0"/>
              <a:t>Final Year Project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600" y="1600200"/>
            <a:ext cx="8382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itchFamily="34" charset="0"/>
              <a:buChar char="•"/>
            </a:pPr>
            <a:r>
              <a:rPr lang="en-US" sz="3600" dirty="0">
                <a:solidFill>
                  <a:srgbClr val="00B050"/>
                </a:solidFill>
              </a:rPr>
              <a:t>Student with  ‘F’ grade in FYP will not be allowed to register for LI.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2400" dirty="0"/>
          </a:p>
          <a:p>
            <a:pPr lvl="1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53654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nner-Art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1439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3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Logistics Issues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n-GB" altLang="en-US" sz="2600" dirty="0"/>
              <a:t>Please ensure all logistic issues as the followings have been taken care before you start your LI.</a:t>
            </a:r>
          </a:p>
          <a:p>
            <a:pPr lvl="1" algn="just">
              <a:lnSpc>
                <a:spcPct val="90000"/>
              </a:lnSpc>
            </a:pPr>
            <a:r>
              <a:rPr lang="en-GB" altLang="en-US" sz="2600" dirty="0"/>
              <a:t>Location</a:t>
            </a:r>
          </a:p>
          <a:p>
            <a:pPr lvl="1" algn="just">
              <a:lnSpc>
                <a:spcPct val="90000"/>
              </a:lnSpc>
            </a:pPr>
            <a:r>
              <a:rPr lang="en-GB" altLang="en-US" sz="2600" dirty="0"/>
              <a:t>Housing</a:t>
            </a:r>
          </a:p>
          <a:p>
            <a:pPr lvl="1" algn="just">
              <a:lnSpc>
                <a:spcPct val="90000"/>
              </a:lnSpc>
            </a:pPr>
            <a:r>
              <a:rPr lang="en-GB" altLang="en-US" sz="2600" dirty="0"/>
              <a:t>Transportation/ journey to work place.</a:t>
            </a:r>
          </a:p>
          <a:p>
            <a:pPr lvl="1" algn="just">
              <a:lnSpc>
                <a:spcPct val="90000"/>
              </a:lnSpc>
            </a:pPr>
            <a:r>
              <a:rPr lang="en-GB" altLang="en-US" sz="2600" dirty="0"/>
              <a:t>Cost of living</a:t>
            </a:r>
          </a:p>
          <a:p>
            <a:pPr lvl="1" algn="just">
              <a:lnSpc>
                <a:spcPct val="90000"/>
              </a:lnSpc>
            </a:pPr>
            <a:r>
              <a:rPr lang="en-GB" altLang="en-US" sz="2600" dirty="0"/>
              <a:t>Allowances</a:t>
            </a:r>
          </a:p>
          <a:p>
            <a:pPr lvl="1" algn="just">
              <a:lnSpc>
                <a:spcPct val="90000"/>
              </a:lnSpc>
            </a:pPr>
            <a:r>
              <a:rPr lang="en-GB" altLang="en-US" sz="2600" dirty="0"/>
              <a:t>Safety</a:t>
            </a:r>
          </a:p>
          <a:p>
            <a:pPr algn="just">
              <a:lnSpc>
                <a:spcPct val="90000"/>
              </a:lnSpc>
            </a:pPr>
            <a:r>
              <a:rPr lang="en-GB" altLang="en-US" sz="2600" dirty="0"/>
              <a:t>University will not provides all the above matters.</a:t>
            </a:r>
          </a:p>
          <a:p>
            <a:pPr algn="just">
              <a:lnSpc>
                <a:spcPct val="90000"/>
              </a:lnSpc>
            </a:pPr>
            <a:r>
              <a:rPr lang="en-GB" altLang="en-US" sz="2600" dirty="0"/>
              <a:t>Students are responsible for all the above matters.</a:t>
            </a:r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932131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nner-Art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14396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endParaRPr lang="en-US" dirty="0"/>
          </a:p>
          <a:p>
            <a:r>
              <a:rPr lang="en-MY" dirty="0"/>
              <a:t>Here is the plan of activities that will be held this year</a:t>
            </a:r>
            <a:r>
              <a:rPr lang="en-MY" dirty="0" smtClean="0"/>
              <a:t>.</a:t>
            </a:r>
          </a:p>
          <a:p>
            <a:r>
              <a:rPr lang="en-US" sz="2000" dirty="0" smtClean="0"/>
              <a:t>Date : 27/11/2022 I </a:t>
            </a:r>
            <a:r>
              <a:rPr lang="en-US" sz="2000" dirty="0" err="1" smtClean="0"/>
              <a:t>Sesi</a:t>
            </a:r>
            <a:r>
              <a:rPr lang="en-US" sz="2000" dirty="0" smtClean="0"/>
              <a:t> </a:t>
            </a:r>
            <a:r>
              <a:rPr lang="en-US" sz="2000" dirty="0" err="1"/>
              <a:t>Jom</a:t>
            </a:r>
            <a:r>
              <a:rPr lang="en-US" sz="2000" dirty="0"/>
              <a:t> </a:t>
            </a:r>
            <a:r>
              <a:rPr lang="en-US" sz="2000" dirty="0" err="1"/>
              <a:t>Bersama</a:t>
            </a:r>
            <a:r>
              <a:rPr lang="en-US" sz="2000" dirty="0"/>
              <a:t> </a:t>
            </a:r>
            <a:r>
              <a:rPr lang="en-US" sz="2000" dirty="0" err="1"/>
              <a:t>Yayasan</a:t>
            </a:r>
            <a:r>
              <a:rPr lang="en-US" sz="2000" dirty="0"/>
              <a:t> </a:t>
            </a:r>
            <a:r>
              <a:rPr lang="en-US" sz="2000" dirty="0" err="1" smtClean="0"/>
              <a:t>Peneraju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Bumiputera</a:t>
            </a:r>
            <a:r>
              <a:rPr lang="en-US" sz="2000" dirty="0"/>
              <a:t>)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Date : </a:t>
            </a:r>
            <a:r>
              <a:rPr lang="sv-SE" sz="2000" dirty="0" smtClean="0"/>
              <a:t>10/11/2022 I </a:t>
            </a:r>
            <a:r>
              <a:rPr lang="en-MY" sz="2000" dirty="0" smtClean="0"/>
              <a:t>Experience </a:t>
            </a:r>
            <a:r>
              <a:rPr lang="en-MY" sz="2000" dirty="0"/>
              <a:t>Sharing Session by </a:t>
            </a:r>
            <a:r>
              <a:rPr lang="en-MY" sz="2000" dirty="0" smtClean="0"/>
              <a:t>Alumni</a:t>
            </a:r>
          </a:p>
          <a:p>
            <a:r>
              <a:rPr lang="en-US" sz="2000" dirty="0" smtClean="0"/>
              <a:t>Date :</a:t>
            </a:r>
            <a:r>
              <a:rPr lang="en-US" sz="2000" dirty="0" smtClean="0"/>
              <a:t> </a:t>
            </a:r>
            <a:r>
              <a:rPr lang="en-US" sz="2000" dirty="0"/>
              <a:t>28/11/2022 </a:t>
            </a:r>
            <a:r>
              <a:rPr lang="en-US" sz="2000" dirty="0" smtClean="0"/>
              <a:t>I Pitching Day (Introduction to the company)</a:t>
            </a:r>
            <a:endParaRPr lang="en-US" sz="20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3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Workshop</a:t>
            </a:r>
            <a:endParaRPr lang="en-US" altLang="en-US" dirty="0"/>
          </a:p>
        </p:txBody>
      </p:sp>
      <p:sp>
        <p:nvSpPr>
          <p:cNvPr id="2" name="Rectangle 1"/>
          <p:cNvSpPr/>
          <p:nvPr/>
        </p:nvSpPr>
        <p:spPr>
          <a:xfrm>
            <a:off x="381000" y="1371600"/>
            <a:ext cx="8458200" cy="5334000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3403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nner-Art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14396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3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Reminder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01625" y="1527175"/>
            <a:ext cx="8504238" cy="457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/>
              <a:t>LI department coordinator need to be updated on your LI application status.</a:t>
            </a:r>
          </a:p>
          <a:p>
            <a:r>
              <a:rPr lang="en-US" altLang="en-US" sz="2800" dirty="0"/>
              <a:t>Final briefing will be held in Week 12, Semester </a:t>
            </a:r>
            <a:r>
              <a:rPr lang="en-US" altLang="en-US" sz="2800" dirty="0" smtClean="0"/>
              <a:t>1 2022/2023 </a:t>
            </a:r>
            <a:endParaRPr lang="en-US" altLang="en-US" sz="2800" dirty="0"/>
          </a:p>
          <a:p>
            <a:r>
              <a:rPr lang="en-US" altLang="en-US" sz="2800" dirty="0"/>
              <a:t>We target by Week 12, all students should have their placement for internship.</a:t>
            </a:r>
          </a:p>
          <a:p>
            <a:r>
              <a:rPr lang="en-US" altLang="en-US" sz="2800" dirty="0"/>
              <a:t>Once the company offer the internship, the students have 1 weeks to accept the offer. Once accepted, no changes can be done.</a:t>
            </a:r>
          </a:p>
          <a:p>
            <a:r>
              <a:rPr lang="en-US" altLang="en-US" sz="2800" dirty="0"/>
              <a:t>Please contact your LI Department Coordinator if you have any problems.</a:t>
            </a:r>
          </a:p>
        </p:txBody>
      </p:sp>
    </p:spTree>
    <p:extLst>
      <p:ext uri="{BB962C8B-B14F-4D97-AF65-F5344CB8AC3E}">
        <p14:creationId xmlns:p14="http://schemas.microsoft.com/office/powerpoint/2010/main" val="6185008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nner-Art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14396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Not serious and last minute search for companies – resulted inappropriate company.</a:t>
            </a:r>
          </a:p>
          <a:p>
            <a:r>
              <a:rPr lang="en-US" dirty="0"/>
              <a:t>Looking for higher allowance rather than more potential  learning experiences.</a:t>
            </a:r>
          </a:p>
          <a:p>
            <a:r>
              <a:rPr lang="en-US" dirty="0"/>
              <a:t>Reject offer from 1</a:t>
            </a:r>
            <a:r>
              <a:rPr lang="en-US" baseline="30000" dirty="0"/>
              <a:t>st</a:t>
            </a:r>
            <a:r>
              <a:rPr lang="en-US" dirty="0"/>
              <a:t> company and expecting other company and finally none company to choose.</a:t>
            </a:r>
          </a:p>
          <a:p>
            <a:r>
              <a:rPr lang="en-US" dirty="0"/>
              <a:t>Not much support from UPM for oversea company, only flight ticket and small amount of allowances.</a:t>
            </a:r>
          </a:p>
          <a:p>
            <a:r>
              <a:rPr lang="en-US" dirty="0" smtClean="0"/>
              <a:t>12 </a:t>
            </a:r>
            <a:r>
              <a:rPr lang="en-US" dirty="0"/>
              <a:t>credits = 4 subjects with 3+0 credit</a:t>
            </a:r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3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Lessons to learn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01625" y="1527175"/>
            <a:ext cx="8504238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3438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nner-Art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1439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3"/>
          </a:xfrm>
        </p:spPr>
        <p:txBody>
          <a:bodyPr>
            <a:normAutofit fontScale="90000"/>
          </a:bodyPr>
          <a:lstStyle/>
          <a:p>
            <a:r>
              <a:rPr lang="en-US" altLang="en-US">
                <a:latin typeface="Arial Black" panose="020B0A04020102020204" pitchFamily="34" charset="0"/>
              </a:rPr>
              <a:t>CONTACT US</a:t>
            </a:r>
            <a:endParaRPr lang="en-US" altLang="en-US" dirty="0">
              <a:latin typeface="Arial Black" panose="020B0A04020102020204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19881" y="1600200"/>
            <a:ext cx="8504238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/>
              <a:t>Contact us :</a:t>
            </a:r>
          </a:p>
          <a:p>
            <a:pPr lvl="1"/>
            <a:r>
              <a:rPr lang="en-US" altLang="en-US" sz="2400" dirty="0"/>
              <a:t>Dr. </a:t>
            </a:r>
            <a:r>
              <a:rPr lang="en-US" altLang="en-US" sz="2400" dirty="0" err="1"/>
              <a:t>Salfarina</a:t>
            </a:r>
            <a:r>
              <a:rPr lang="en-US" altLang="en-US" sz="2400" dirty="0"/>
              <a:t> Abdullah </a:t>
            </a:r>
            <a:r>
              <a:rPr lang="en-US" altLang="en-US" sz="2400" b="1" dirty="0">
                <a:solidFill>
                  <a:srgbClr val="FF0000"/>
                </a:solidFill>
              </a:rPr>
              <a:t>(012-3632118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) </a:t>
            </a:r>
            <a:r>
              <a:rPr lang="en-US" altLang="en-US" sz="2400" dirty="0" smtClean="0"/>
              <a:t>– </a:t>
            </a:r>
            <a:r>
              <a:rPr lang="en-US" altLang="en-US" sz="2400" dirty="0"/>
              <a:t>Head of Unit LI</a:t>
            </a:r>
          </a:p>
          <a:p>
            <a:pPr lvl="1"/>
            <a:r>
              <a:rPr lang="en-US" altLang="en-US" sz="2400" dirty="0"/>
              <a:t>Dr.  Nor </a:t>
            </a:r>
            <a:r>
              <a:rPr lang="en-US" altLang="en-US" sz="2400" dirty="0" err="1"/>
              <a:t>Azura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Husin</a:t>
            </a:r>
            <a:r>
              <a:rPr lang="en-US" altLang="en-US" sz="2400" dirty="0"/>
              <a:t> </a:t>
            </a:r>
            <a:r>
              <a:rPr lang="en-US" altLang="en-US" sz="2400" b="1" dirty="0">
                <a:solidFill>
                  <a:srgbClr val="FF0000"/>
                </a:solidFill>
              </a:rPr>
              <a:t>(011-12819303) </a:t>
            </a:r>
            <a:r>
              <a:rPr lang="en-US" altLang="en-US" sz="2400" dirty="0"/>
              <a:t>–JSK Coordinator</a:t>
            </a:r>
          </a:p>
          <a:p>
            <a:pPr lvl="1"/>
            <a:r>
              <a:rPr lang="en-US" altLang="en-US" sz="2400" dirty="0"/>
              <a:t>Dr. </a:t>
            </a:r>
            <a:r>
              <a:rPr lang="en-US" altLang="en-US" sz="2400" dirty="0" err="1"/>
              <a:t>Alfian</a:t>
            </a:r>
            <a:r>
              <a:rPr lang="en-US" altLang="en-US" sz="2400" dirty="0"/>
              <a:t> Abdul </a:t>
            </a:r>
            <a:r>
              <a:rPr lang="en-US" altLang="en-US" sz="2400" dirty="0" err="1"/>
              <a:t>Halin</a:t>
            </a:r>
            <a:r>
              <a:rPr lang="en-US" altLang="en-US" sz="2400" dirty="0"/>
              <a:t> </a:t>
            </a:r>
            <a:r>
              <a:rPr lang="en-US" altLang="en-US" sz="2400" b="1" dirty="0">
                <a:solidFill>
                  <a:srgbClr val="FF0000"/>
                </a:solidFill>
              </a:rPr>
              <a:t>(012-5579140) </a:t>
            </a:r>
            <a:r>
              <a:rPr lang="en-US" altLang="en-US" sz="2400" dirty="0"/>
              <a:t>– JMM Coordinator</a:t>
            </a:r>
          </a:p>
          <a:p>
            <a:pPr lvl="1"/>
            <a:r>
              <a:rPr lang="en-US" altLang="en-US" sz="2400" dirty="0" err="1" smtClean="0"/>
              <a:t>Dr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Mohd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Hafeez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Osman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(</a:t>
            </a:r>
            <a:r>
              <a:rPr lang="en-US" altLang="en-US" sz="2400" b="1" dirty="0">
                <a:solidFill>
                  <a:srgbClr val="FF0000"/>
                </a:solidFill>
              </a:rPr>
              <a:t>019-2544787) </a:t>
            </a:r>
            <a:r>
              <a:rPr lang="en-US" altLang="en-US" sz="2400" dirty="0"/>
              <a:t>- JKPSM Coordinator</a:t>
            </a:r>
          </a:p>
          <a:p>
            <a:pPr lvl="1"/>
            <a:r>
              <a:rPr lang="en-US" altLang="en-US" sz="2400" dirty="0"/>
              <a:t>Mr. Ahmad </a:t>
            </a:r>
            <a:r>
              <a:rPr lang="en-US" altLang="en-US" sz="2400" dirty="0" err="1"/>
              <a:t>Alauddin</a:t>
            </a:r>
            <a:r>
              <a:rPr lang="en-US" altLang="en-US" sz="2400" dirty="0"/>
              <a:t> </a:t>
            </a:r>
            <a:r>
              <a:rPr lang="en-US" altLang="en-US" sz="2400" b="1" dirty="0">
                <a:solidFill>
                  <a:srgbClr val="FF0000"/>
                </a:solidFill>
              </a:rPr>
              <a:t>(019-3173774)  </a:t>
            </a:r>
            <a:r>
              <a:rPr lang="en-US" altLang="en-US" sz="2400" dirty="0"/>
              <a:t>- JTKR Coordinator</a:t>
            </a:r>
          </a:p>
          <a:p>
            <a:pPr lvl="1"/>
            <a:r>
              <a:rPr lang="en-US" altLang="en-US" sz="2400" dirty="0"/>
              <a:t>Admin. assist, </a:t>
            </a:r>
            <a:r>
              <a:rPr lang="en-US" altLang="en-US" sz="2400" dirty="0" err="1"/>
              <a:t>Pn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Norbaayah</a:t>
            </a:r>
            <a:r>
              <a:rPr lang="en-US" altLang="en-US" sz="2400" dirty="0"/>
              <a:t>, </a:t>
            </a:r>
            <a:r>
              <a:rPr lang="en-US" altLang="en-US" sz="2400" b="1" dirty="0">
                <a:solidFill>
                  <a:srgbClr val="FF0000"/>
                </a:solidFill>
              </a:rPr>
              <a:t> 013-3519054</a:t>
            </a:r>
          </a:p>
        </p:txBody>
      </p:sp>
    </p:spTree>
    <p:extLst>
      <p:ext uri="{BB962C8B-B14F-4D97-AF65-F5344CB8AC3E}">
        <p14:creationId xmlns:p14="http://schemas.microsoft.com/office/powerpoint/2010/main" val="3621931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nner-Art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14396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 algn="ctr">
              <a:buNone/>
            </a:pPr>
            <a:r>
              <a:rPr lang="en-US" sz="7200" dirty="0"/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33047127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over-Back-Art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5485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nner-Art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14396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r>
              <a:rPr lang="en-US" altLang="en-US" dirty="0"/>
              <a:t>Industrial Training </a:t>
            </a:r>
            <a:r>
              <a:rPr lang="en-US" altLang="en-US" dirty="0" smtClean="0"/>
              <a:t>Calendar</a:t>
            </a:r>
            <a:endParaRPr lang="en-US" altLang="en-US" dirty="0"/>
          </a:p>
          <a:p>
            <a:r>
              <a:rPr lang="en-US" altLang="en-US" dirty="0"/>
              <a:t>Pre-requisite</a:t>
            </a:r>
          </a:p>
          <a:p>
            <a:r>
              <a:rPr lang="en-US" dirty="0"/>
              <a:t>Internship Placement Application</a:t>
            </a:r>
          </a:p>
          <a:p>
            <a:r>
              <a:rPr lang="en-US" altLang="en-US" dirty="0"/>
              <a:t>FYP</a:t>
            </a:r>
          </a:p>
          <a:p>
            <a:r>
              <a:rPr lang="en-US" altLang="en-US" dirty="0"/>
              <a:t>Logistics Issues</a:t>
            </a:r>
          </a:p>
          <a:p>
            <a:r>
              <a:rPr lang="en-US" altLang="en-US" dirty="0"/>
              <a:t>Workshop</a:t>
            </a:r>
          </a:p>
          <a:p>
            <a:r>
              <a:rPr lang="en-US" altLang="en-US" dirty="0"/>
              <a:t>Contact Us</a:t>
            </a:r>
          </a:p>
          <a:p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2158474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nner-Art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14396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 marL="274320" indent="-274320">
              <a:buFont typeface="Wingdings 2"/>
              <a:buChar char=""/>
              <a:defRPr/>
            </a:pPr>
            <a:r>
              <a:rPr lang="en-US" sz="2400" dirty="0"/>
              <a:t>Three (3) phases:</a:t>
            </a:r>
          </a:p>
          <a:p>
            <a:pPr marL="731520" lvl="1" indent="-457200">
              <a:buFont typeface="Wingdings"/>
              <a:buAutoNum type="arabicPeriod"/>
              <a:defRPr/>
            </a:pPr>
            <a:r>
              <a:rPr lang="en-US" sz="2400" dirty="0"/>
              <a:t>Organization Selection and Allocation.</a:t>
            </a:r>
          </a:p>
          <a:p>
            <a:pPr marL="731520" lvl="1" indent="-457200">
              <a:buFont typeface="Wingdings"/>
              <a:buAutoNum type="arabicPeriod"/>
              <a:defRPr/>
            </a:pPr>
            <a:r>
              <a:rPr lang="en-US" sz="2400" dirty="0"/>
              <a:t>Training and Evaluations.</a:t>
            </a:r>
          </a:p>
          <a:p>
            <a:pPr marL="731520" lvl="1" indent="-457200">
              <a:buFont typeface="Wingdings"/>
              <a:buAutoNum type="arabicPeriod"/>
              <a:defRPr/>
            </a:pPr>
            <a:r>
              <a:rPr lang="en-US" sz="2400" dirty="0"/>
              <a:t>Documentation and Grading.</a:t>
            </a:r>
          </a:p>
          <a:p>
            <a:pPr marL="457200" indent="-457200">
              <a:buNone/>
              <a:defRPr/>
            </a:pP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Industrial </a:t>
            </a:r>
            <a:r>
              <a:rPr lang="en-US" dirty="0"/>
              <a:t>training Calendar</a:t>
            </a:r>
          </a:p>
        </p:txBody>
      </p:sp>
    </p:spTree>
    <p:extLst>
      <p:ext uri="{BB962C8B-B14F-4D97-AF65-F5344CB8AC3E}">
        <p14:creationId xmlns:p14="http://schemas.microsoft.com/office/powerpoint/2010/main" val="371398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nner-Art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1439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2023 </a:t>
            </a:r>
            <a:r>
              <a:rPr lang="en-US" dirty="0" smtClean="0"/>
              <a:t>Internship Calendar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Students can check the important date through the LI System </a:t>
            </a:r>
          </a:p>
          <a:p>
            <a:pPr marL="0" indent="0">
              <a:buNone/>
            </a:pPr>
            <a:r>
              <a:rPr lang="en-US" dirty="0" smtClean="0"/>
              <a:t>         </a:t>
            </a:r>
            <a:r>
              <a:rPr lang="en-US" sz="2800" dirty="0" smtClean="0"/>
              <a:t>(Menu – Documents – </a:t>
            </a:r>
            <a:r>
              <a:rPr lang="en-US" sz="2800" dirty="0" smtClean="0"/>
              <a:t>Industry </a:t>
            </a:r>
            <a:r>
              <a:rPr lang="en-US" sz="2800" dirty="0" smtClean="0"/>
              <a:t>Training Calendar)</a:t>
            </a:r>
            <a:endParaRPr lang="en-MY" sz="2800" dirty="0"/>
          </a:p>
        </p:txBody>
      </p:sp>
      <p:sp>
        <p:nvSpPr>
          <p:cNvPr id="11" name="Right Arrow 10"/>
          <p:cNvSpPr/>
          <p:nvPr/>
        </p:nvSpPr>
        <p:spPr>
          <a:xfrm>
            <a:off x="533400" y="2725931"/>
            <a:ext cx="685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300" y="3071619"/>
            <a:ext cx="7620000" cy="3397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713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nner-Art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14396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 marL="457200" indent="-457200">
              <a:buNone/>
              <a:defRPr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999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Industrial Training Calendar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181131"/>
            <a:ext cx="8686800" cy="560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036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nner-Art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14396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 marL="457200" indent="-457200">
              <a:buNone/>
              <a:defRPr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999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Industrial Training Calendar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147677"/>
            <a:ext cx="8610600" cy="560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141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nner-Art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14396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 marL="457200" indent="-457200">
              <a:buNone/>
              <a:defRPr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999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Industrial Training Calendar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524000"/>
            <a:ext cx="8746929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437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nner-Art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14396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•"/>
            </a:pPr>
            <a:r>
              <a:rPr lang="en-US" altLang="en-US" sz="2400" dirty="0"/>
              <a:t>To enroll for LI </a:t>
            </a:r>
            <a:r>
              <a:rPr lang="en-US" altLang="en-US" sz="2400" dirty="0" smtClean="0"/>
              <a:t>2023 </a:t>
            </a:r>
            <a:r>
              <a:rPr lang="en-US" altLang="en-US" sz="2400" dirty="0"/>
              <a:t>(</a:t>
            </a:r>
            <a:r>
              <a:rPr lang="en-US" altLang="en-US" sz="2400" b="1" dirty="0"/>
              <a:t>SKM/SKR/SSK/SSE 4901</a:t>
            </a:r>
            <a:r>
              <a:rPr lang="en-US" altLang="en-US" sz="2400" dirty="0"/>
              <a:t>), students should have fulfilled their prerequisite courses based on department:</a:t>
            </a:r>
          </a:p>
          <a:p>
            <a:pPr lvl="1">
              <a:buFontTx/>
              <a:buChar char="•"/>
            </a:pPr>
            <a:r>
              <a:rPr lang="en-US" altLang="en-US" sz="2400" b="1" dirty="0"/>
              <a:t>Multimedia</a:t>
            </a:r>
            <a:r>
              <a:rPr lang="en-US" altLang="en-US" sz="2400" dirty="0"/>
              <a:t>: Prerequisite = </a:t>
            </a:r>
            <a:r>
              <a:rPr lang="en-MY" altLang="en-US" sz="2400" b="1" dirty="0">
                <a:solidFill>
                  <a:srgbClr val="660066"/>
                </a:solidFill>
              </a:rPr>
              <a:t>SKM3300, or with the approval of the Department.</a:t>
            </a:r>
          </a:p>
          <a:p>
            <a:pPr lvl="1">
              <a:buFontTx/>
              <a:buChar char="•"/>
            </a:pPr>
            <a:r>
              <a:rPr lang="en-US" altLang="en-US" sz="2400" b="1" dirty="0"/>
              <a:t>Network</a:t>
            </a:r>
            <a:r>
              <a:rPr lang="en-US" altLang="en-US" sz="2400" dirty="0"/>
              <a:t>: Prerequisite  = </a:t>
            </a:r>
            <a:r>
              <a:rPr lang="en-MY" altLang="en-US" sz="2400" b="1" dirty="0">
                <a:solidFill>
                  <a:srgbClr val="660066"/>
                </a:solidFill>
              </a:rPr>
              <a:t>SKR3504 or with the approval of the Department.</a:t>
            </a:r>
            <a:endParaRPr lang="en-US" altLang="en-US" sz="2400" b="1" dirty="0">
              <a:solidFill>
                <a:srgbClr val="660066"/>
              </a:solidFill>
            </a:endParaRPr>
          </a:p>
          <a:p>
            <a:pPr lvl="1">
              <a:buFontTx/>
              <a:buChar char="•"/>
            </a:pPr>
            <a:r>
              <a:rPr lang="en-US" altLang="en-US" sz="2400" b="1" dirty="0"/>
              <a:t>Computer Systems</a:t>
            </a:r>
            <a:r>
              <a:rPr lang="en-US" altLang="en-US" sz="2400" dirty="0"/>
              <a:t>: Prerequisite = </a:t>
            </a:r>
            <a:r>
              <a:rPr lang="en-MY" altLang="en-US" sz="2400" b="1" dirty="0">
                <a:solidFill>
                  <a:srgbClr val="660066"/>
                </a:solidFill>
              </a:rPr>
              <a:t>SSE3001 and SSK3408, or with the approval of the  Department.</a:t>
            </a:r>
            <a:endParaRPr lang="en-US" altLang="en-US" sz="2400" b="1" dirty="0">
              <a:solidFill>
                <a:srgbClr val="660066"/>
              </a:solidFill>
            </a:endParaRPr>
          </a:p>
          <a:p>
            <a:pPr lvl="1">
              <a:buFontTx/>
              <a:buChar char="•"/>
            </a:pPr>
            <a:r>
              <a:rPr lang="en-US" altLang="en-US" sz="2400" b="1" dirty="0"/>
              <a:t>SE/IS</a:t>
            </a:r>
            <a:r>
              <a:rPr lang="en-US" altLang="en-US" sz="2400" dirty="0"/>
              <a:t>: Prerequisite = </a:t>
            </a:r>
            <a:r>
              <a:rPr lang="en-MY" altLang="en-US" sz="2400" b="1" dirty="0">
                <a:solidFill>
                  <a:srgbClr val="660066"/>
                </a:solidFill>
              </a:rPr>
              <a:t>SSE4300 </a:t>
            </a:r>
            <a:r>
              <a:rPr lang="en-MY" altLang="en-US" sz="2400" b="1" u="sng" dirty="0">
                <a:solidFill>
                  <a:srgbClr val="660066"/>
                </a:solidFill>
              </a:rPr>
              <a:t>and</a:t>
            </a:r>
            <a:r>
              <a:rPr lang="en-MY" altLang="en-US" sz="2400" b="1" dirty="0">
                <a:solidFill>
                  <a:srgbClr val="660066"/>
                </a:solidFill>
              </a:rPr>
              <a:t> with the approval of the Department.</a:t>
            </a:r>
            <a:endParaRPr lang="en-US" altLang="en-US" sz="2400" b="1" dirty="0">
              <a:solidFill>
                <a:srgbClr val="660066"/>
              </a:solidFill>
            </a:endParaRPr>
          </a:p>
          <a:p>
            <a:r>
              <a:rPr lang="en-MY" sz="2700" b="1" dirty="0">
                <a:solidFill>
                  <a:srgbClr val="FF0000"/>
                </a:solidFill>
              </a:rPr>
              <a:t>Students are not allowed to enrol in other subjects while doing the LI </a:t>
            </a:r>
            <a:r>
              <a:rPr lang="en-MY" sz="2700" b="1" dirty="0" smtClean="0">
                <a:solidFill>
                  <a:srgbClr val="FF0000"/>
                </a:solidFill>
              </a:rPr>
              <a:t>2023</a:t>
            </a:r>
            <a:endParaRPr lang="en-US" sz="2700" b="1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3"/>
          </a:xfrm>
        </p:spPr>
        <p:txBody>
          <a:bodyPr>
            <a:normAutofit fontScale="90000"/>
          </a:bodyPr>
          <a:lstStyle/>
          <a:p>
            <a:r>
              <a:rPr lang="en-US" dirty="0"/>
              <a:t>Prerequisite</a:t>
            </a:r>
          </a:p>
        </p:txBody>
      </p:sp>
    </p:spTree>
    <p:extLst>
      <p:ext uri="{BB962C8B-B14F-4D97-AF65-F5344CB8AC3E}">
        <p14:creationId xmlns:p14="http://schemas.microsoft.com/office/powerpoint/2010/main" val="667504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nner-Art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1439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3"/>
          </a:xfrm>
        </p:spPr>
        <p:txBody>
          <a:bodyPr>
            <a:normAutofit fontScale="90000"/>
          </a:bodyPr>
          <a:lstStyle/>
          <a:p>
            <a:r>
              <a:rPr lang="en-US" dirty="0"/>
              <a:t>How to Apply for LI?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90000"/>
              </a:lnSpc>
            </a:pPr>
            <a:r>
              <a:rPr lang="en-US" altLang="en-US" sz="3800" dirty="0"/>
              <a:t>List of </a:t>
            </a:r>
            <a:r>
              <a:rPr lang="en-US" altLang="en-US" sz="3800" b="1" dirty="0"/>
              <a:t>companies/organizations in the database</a:t>
            </a:r>
            <a:endParaRPr lang="en-US" altLang="en-US" sz="3800" dirty="0"/>
          </a:p>
          <a:p>
            <a:pPr lvl="1" algn="just">
              <a:lnSpc>
                <a:spcPct val="90000"/>
              </a:lnSpc>
            </a:pPr>
            <a:r>
              <a:rPr lang="en-US" altLang="en-US" sz="3800" dirty="0"/>
              <a:t>Please </a:t>
            </a:r>
            <a:r>
              <a:rPr lang="en-US" altLang="en-US" sz="3800"/>
              <a:t>visit http://licsit.upm.edu.my/</a:t>
            </a:r>
            <a:endParaRPr lang="en-US" altLang="en-US" sz="3800" dirty="0"/>
          </a:p>
          <a:p>
            <a:pPr lvl="1" algn="just">
              <a:lnSpc>
                <a:spcPct val="90000"/>
              </a:lnSpc>
            </a:pPr>
            <a:r>
              <a:rPr lang="en-US" altLang="en-US" sz="3800" dirty="0"/>
              <a:t>Username </a:t>
            </a:r>
            <a:r>
              <a:rPr lang="en-US" altLang="en-US" sz="3800"/>
              <a:t>: </a:t>
            </a:r>
            <a:r>
              <a:rPr lang="en-US" altLang="en-US" sz="3800" b="1"/>
              <a:t>UPM ID</a:t>
            </a:r>
            <a:endParaRPr lang="en-US" altLang="en-US" sz="3800" dirty="0"/>
          </a:p>
          <a:p>
            <a:pPr lvl="1" algn="just">
              <a:lnSpc>
                <a:spcPct val="90000"/>
              </a:lnSpc>
            </a:pPr>
            <a:r>
              <a:rPr lang="en-US" altLang="en-US" sz="3800" dirty="0"/>
              <a:t>Password </a:t>
            </a:r>
            <a:r>
              <a:rPr lang="en-US" altLang="en-US" sz="3800"/>
              <a:t>: </a:t>
            </a:r>
            <a:r>
              <a:rPr lang="en-US" altLang="en-US" sz="3800" b="1"/>
              <a:t>UPM ID PASSWORD</a:t>
            </a:r>
            <a:endParaRPr lang="en-US" altLang="en-US" sz="3800" dirty="0"/>
          </a:p>
          <a:p>
            <a:pPr lvl="1" algn="just">
              <a:lnSpc>
                <a:spcPct val="90000"/>
              </a:lnSpc>
            </a:pPr>
            <a:endParaRPr lang="en-US" altLang="en-US" sz="3800" dirty="0"/>
          </a:p>
          <a:p>
            <a:pPr algn="just">
              <a:lnSpc>
                <a:spcPct val="90000"/>
              </a:lnSpc>
            </a:pPr>
            <a:r>
              <a:rPr lang="en-US" altLang="en-US" sz="4200" dirty="0"/>
              <a:t>Students are advised to regularly </a:t>
            </a:r>
            <a:r>
              <a:rPr lang="en-US" altLang="en-US" sz="4200"/>
              <a:t>check the announcement in the LI System since </a:t>
            </a:r>
            <a:r>
              <a:rPr lang="en-US" altLang="en-US" sz="4200" dirty="0"/>
              <a:t>the LI Unit might post vacancies from companies not in the database.</a:t>
            </a:r>
          </a:p>
          <a:p>
            <a:pPr algn="just">
              <a:lnSpc>
                <a:spcPct val="90000"/>
              </a:lnSpc>
            </a:pPr>
            <a:endParaRPr lang="en-US" altLang="en-US" sz="3800" dirty="0"/>
          </a:p>
          <a:p>
            <a:pPr algn="just">
              <a:lnSpc>
                <a:spcPct val="90000"/>
              </a:lnSpc>
            </a:pPr>
            <a:r>
              <a:rPr lang="en-GB" altLang="en-US" sz="3800" dirty="0"/>
              <a:t>Students are expected to do their due diligence (research) on the chosen companies/organizations, particularly the following matters:</a:t>
            </a:r>
          </a:p>
          <a:p>
            <a:pPr lvl="1" algn="just">
              <a:lnSpc>
                <a:spcPct val="90000"/>
              </a:lnSpc>
            </a:pPr>
            <a:r>
              <a:rPr lang="en-GB" altLang="en-US" sz="3800" dirty="0"/>
              <a:t>Job scope (must be related to computer science / ICT)</a:t>
            </a:r>
          </a:p>
          <a:p>
            <a:pPr lvl="2" algn="just">
              <a:lnSpc>
                <a:spcPct val="90000"/>
              </a:lnSpc>
            </a:pPr>
            <a:r>
              <a:rPr lang="en-GB" altLang="en-US" sz="3400" dirty="0"/>
              <a:t>Special note for Multimedia students… Design/creative works should not be the main task during your </a:t>
            </a:r>
            <a:r>
              <a:rPr lang="en-GB" altLang="en-US" sz="3400"/>
              <a:t>LI 2022.</a:t>
            </a:r>
            <a:endParaRPr lang="en-GB" altLang="en-US" sz="3400" dirty="0"/>
          </a:p>
          <a:p>
            <a:pPr lvl="1" algn="just">
              <a:lnSpc>
                <a:spcPct val="90000"/>
              </a:lnSpc>
            </a:pPr>
            <a:r>
              <a:rPr lang="en-GB" altLang="en-US" sz="3800" dirty="0"/>
              <a:t>Allowances</a:t>
            </a:r>
          </a:p>
          <a:p>
            <a:pPr lvl="1" algn="just">
              <a:lnSpc>
                <a:spcPct val="90000"/>
              </a:lnSpc>
            </a:pPr>
            <a:r>
              <a:rPr lang="en-GB" altLang="en-US" sz="3800" dirty="0"/>
              <a:t>Transportation to and from the work place</a:t>
            </a:r>
          </a:p>
          <a:p>
            <a:pPr lvl="1" algn="just">
              <a:lnSpc>
                <a:spcPct val="90000"/>
              </a:lnSpc>
            </a:pPr>
            <a:r>
              <a:rPr lang="en-GB" altLang="en-US" sz="3800" dirty="0"/>
              <a:t>Costs (including accommodation, transportation, food </a:t>
            </a:r>
            <a:r>
              <a:rPr lang="en-GB" altLang="en-US" sz="3800"/>
              <a:t>etc.)</a:t>
            </a:r>
          </a:p>
          <a:p>
            <a:pPr lvl="1" algn="just">
              <a:lnSpc>
                <a:spcPct val="90000"/>
              </a:lnSpc>
            </a:pPr>
            <a:r>
              <a:rPr lang="en-GB" altLang="en-US" sz="3800"/>
              <a:t>Safety</a:t>
            </a:r>
            <a:endParaRPr lang="en-GB" altLang="en-US" sz="3800" dirty="0"/>
          </a:p>
          <a:p>
            <a:pPr marL="457200" lvl="1" indent="0" algn="just">
              <a:lnSpc>
                <a:spcPct val="90000"/>
              </a:lnSpc>
              <a:buNone/>
            </a:pPr>
            <a:endParaRPr lang="en-GB" altLang="en-US" sz="3800" dirty="0"/>
          </a:p>
          <a:p>
            <a:pPr algn="just" fontAlgn="t"/>
            <a:r>
              <a:rPr lang="en-US" altLang="en-US" sz="3800"/>
              <a:t>Please </a:t>
            </a:r>
            <a:r>
              <a:rPr lang="en-US" altLang="en-US" sz="3800" dirty="0"/>
              <a:t>choose your companies/organizations </a:t>
            </a:r>
            <a:r>
              <a:rPr lang="en-US" altLang="en-US" sz="3800"/>
              <a:t>carefully.</a:t>
            </a:r>
            <a:endParaRPr lang="en-US" altLang="en-US" sz="3800" dirty="0"/>
          </a:p>
        </p:txBody>
      </p:sp>
    </p:spTree>
    <p:extLst>
      <p:ext uri="{BB962C8B-B14F-4D97-AF65-F5344CB8AC3E}">
        <p14:creationId xmlns:p14="http://schemas.microsoft.com/office/powerpoint/2010/main" val="36896667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b2a71bca8903b7b92942597f18561739b7ed8a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1183</TotalTime>
  <Words>761</Words>
  <Application>Microsoft Office PowerPoint</Application>
  <PresentationFormat>On-screen Show (4:3)</PresentationFormat>
  <Paragraphs>103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Arial Black</vt:lpstr>
      <vt:lpstr>Calibri</vt:lpstr>
      <vt:lpstr>Wingdings</vt:lpstr>
      <vt:lpstr>Wingdings 2</vt:lpstr>
      <vt:lpstr>Office Theme</vt:lpstr>
      <vt:lpstr>1_Office Theme</vt:lpstr>
      <vt:lpstr>2nd Briefing : Industrial Training  Semester 2 2022-2023 20 October 2022 </vt:lpstr>
      <vt:lpstr>Content</vt:lpstr>
      <vt:lpstr>Industrial training Calendar</vt:lpstr>
      <vt:lpstr>The 2023 Internship Calendar</vt:lpstr>
      <vt:lpstr>Industrial Training Calendar</vt:lpstr>
      <vt:lpstr>Industrial Training Calendar</vt:lpstr>
      <vt:lpstr>Industrial Training Calendar</vt:lpstr>
      <vt:lpstr>Prerequisite</vt:lpstr>
      <vt:lpstr>How to Apply for LI?</vt:lpstr>
      <vt:lpstr>How to Apply for LI?</vt:lpstr>
      <vt:lpstr>Final Year Project</vt:lpstr>
      <vt:lpstr>Logistics Issues</vt:lpstr>
      <vt:lpstr>Workshop</vt:lpstr>
      <vt:lpstr>Reminder</vt:lpstr>
      <vt:lpstr>Lessons to learn</vt:lpstr>
      <vt:lpstr>CONTACT US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 Briefing : Industrial Training 2017 20th September 2016, Tuesday 2 pm Dewan Kuliah Utama, FSKTM Dr. Nor Asilah Wati Abdul Hamid</dc:title>
  <dc:creator>AKADEMI 11</dc:creator>
  <cp:lastModifiedBy>iDEC</cp:lastModifiedBy>
  <cp:revision>56</cp:revision>
  <dcterms:created xsi:type="dcterms:W3CDTF">2016-09-20T04:55:14Z</dcterms:created>
  <dcterms:modified xsi:type="dcterms:W3CDTF">2022-10-12T07:22:28Z</dcterms:modified>
</cp:coreProperties>
</file>